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  <p:sldMasterId id="2147483751" r:id="rId5"/>
  </p:sldMasterIdLst>
  <p:sldIdLst>
    <p:sldId id="256" r:id="rId6"/>
    <p:sldId id="304" r:id="rId7"/>
    <p:sldId id="305" r:id="rId8"/>
    <p:sldId id="257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9" r:id="rId22"/>
    <p:sldId id="318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FEF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8A8D7D-A978-4EA1-BE80-6AAE718A041B}" v="3" dt="2020-06-10T06:26:47.0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1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5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63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6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4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81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82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2" y="1380070"/>
            <a:ext cx="8574623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8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3" y="5883277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95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8" y="5867133"/>
            <a:ext cx="551167" cy="365125"/>
          </a:xfrm>
        </p:spPr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53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80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9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56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3" cy="175259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4" y="2667001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94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9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69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52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0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2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77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4" y="685801"/>
            <a:ext cx="6240991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3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37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5" y="1752599"/>
            <a:ext cx="542615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5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5" y="3124199"/>
            <a:ext cx="542615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68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59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4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3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01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3" y="685801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3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78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241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3" y="685801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4" y="3886200"/>
            <a:ext cx="10018711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1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14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3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79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089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7" y="685800"/>
            <a:ext cx="1770369" cy="51054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3" y="685800"/>
            <a:ext cx="8019743" cy="51054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7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279394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5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2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46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2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1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3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0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1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3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65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2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2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3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2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2667001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7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81" y="5883277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8" y="5883277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</p:sldLayoutIdLst>
  <p:txStyles>
    <p:titleStyle>
      <a:lvl1pPr algn="ctr" defTabSz="457189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4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21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12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01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d5-generator.de/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90BC6F-3C06-4D1A-8B75-2EEC201312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4471" b="11259"/>
          <a:stretch/>
        </p:blipFill>
        <p:spPr>
          <a:xfrm>
            <a:off x="21" y="10"/>
            <a:ext cx="12191980" cy="685799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710B06F-B0B9-4150-838E-3608972D13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Asymmetrische</a:t>
            </a:r>
            <a:br>
              <a:rPr lang="de-DE" dirty="0"/>
            </a:br>
            <a:r>
              <a:rPr lang="de-DE" dirty="0"/>
              <a:t>Verschlüsselung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AF6591E-09DF-47E0-9DDE-443B3D086B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Teil2: Digitale Unterschrift und Zertifizierung</a:t>
            </a:r>
          </a:p>
        </p:txBody>
      </p:sp>
    </p:spTree>
    <p:extLst>
      <p:ext uri="{BB962C8B-B14F-4D97-AF65-F5344CB8AC3E}">
        <p14:creationId xmlns:p14="http://schemas.microsoft.com/office/powerpoint/2010/main" val="2135122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46086A9-6B01-4E00-87F0-95B6EF900EB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CE1"/>
              </a:clrFrom>
              <a:clrTo>
                <a:srgbClr val="EEECE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0754" y="1053400"/>
            <a:ext cx="7964898" cy="501004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AF93131-E216-44CF-ADD0-A373DF0E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98079" y="-38472"/>
            <a:ext cx="10018713" cy="876668"/>
          </a:xfrm>
        </p:spPr>
        <p:txBody>
          <a:bodyPr/>
          <a:lstStyle/>
          <a:p>
            <a:r>
              <a:rPr lang="de-DE" dirty="0"/>
              <a:t>Ein Beispiel</a:t>
            </a:r>
          </a:p>
        </p:txBody>
      </p:sp>
    </p:spTree>
    <p:extLst>
      <p:ext uri="{BB962C8B-B14F-4D97-AF65-F5344CB8AC3E}">
        <p14:creationId xmlns:p14="http://schemas.microsoft.com/office/powerpoint/2010/main" val="2976073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9A5C1A7-DF7A-4048-BDD0-D6EA24DFD1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CE1"/>
              </a:clrFrom>
              <a:clrTo>
                <a:srgbClr val="EEECE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1123" y="1038592"/>
            <a:ext cx="7909929" cy="5038856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AF93131-E216-44CF-ADD0-A373DF0E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98079" y="-38472"/>
            <a:ext cx="10018713" cy="876668"/>
          </a:xfrm>
        </p:spPr>
        <p:txBody>
          <a:bodyPr/>
          <a:lstStyle/>
          <a:p>
            <a:r>
              <a:rPr lang="de-DE" dirty="0"/>
              <a:t>Ein Beispiel</a:t>
            </a:r>
          </a:p>
        </p:txBody>
      </p:sp>
    </p:spTree>
    <p:extLst>
      <p:ext uri="{BB962C8B-B14F-4D97-AF65-F5344CB8AC3E}">
        <p14:creationId xmlns:p14="http://schemas.microsoft.com/office/powerpoint/2010/main" val="3338811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18A8BEF-BB49-4180-BD3E-9500655F50D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CE1"/>
              </a:clrFrom>
              <a:clrTo>
                <a:srgbClr val="EEECE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6225" y="1111824"/>
            <a:ext cx="7167295" cy="478924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AF93131-E216-44CF-ADD0-A373DF0E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98079" y="-38472"/>
            <a:ext cx="10018713" cy="876668"/>
          </a:xfrm>
        </p:spPr>
        <p:txBody>
          <a:bodyPr/>
          <a:lstStyle/>
          <a:p>
            <a:r>
              <a:rPr lang="de-DE" dirty="0"/>
              <a:t>Ein Beispiel</a:t>
            </a:r>
          </a:p>
        </p:txBody>
      </p:sp>
    </p:spTree>
    <p:extLst>
      <p:ext uri="{BB962C8B-B14F-4D97-AF65-F5344CB8AC3E}">
        <p14:creationId xmlns:p14="http://schemas.microsoft.com/office/powerpoint/2010/main" val="4257529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93131-E216-44CF-ADD0-A373DF0E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98079" y="-38472"/>
            <a:ext cx="10018713" cy="876668"/>
          </a:xfrm>
        </p:spPr>
        <p:txBody>
          <a:bodyPr/>
          <a:lstStyle/>
          <a:p>
            <a:r>
              <a:rPr lang="de-DE" dirty="0"/>
              <a:t>Ein Beispiel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66678C8-D19A-435A-A132-8B3CCF5B8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EECE1"/>
              </a:clrFrom>
              <a:clrTo>
                <a:srgbClr val="EEECE1">
                  <a:alpha val="0"/>
                </a:srgbClr>
              </a:clrTo>
            </a:clrChange>
          </a:blip>
          <a:srcRect r="2876" b="8682"/>
          <a:stretch/>
        </p:blipFill>
        <p:spPr>
          <a:xfrm>
            <a:off x="1519482" y="95697"/>
            <a:ext cx="8889792" cy="626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38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93131-E216-44CF-ADD0-A373DF0E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98079" y="-38472"/>
            <a:ext cx="10018713" cy="876668"/>
          </a:xfrm>
        </p:spPr>
        <p:txBody>
          <a:bodyPr/>
          <a:lstStyle/>
          <a:p>
            <a:r>
              <a:rPr lang="de-DE" dirty="0"/>
              <a:t>Ein Beispiel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8FED5B3-215F-441D-BC25-8374A3E54E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EECE1"/>
              </a:clrFrom>
              <a:clrTo>
                <a:srgbClr val="EEECE1">
                  <a:alpha val="0"/>
                </a:srgbClr>
              </a:clrTo>
            </a:clrChange>
          </a:blip>
          <a:srcRect r="2782" b="9458"/>
          <a:stretch/>
        </p:blipFill>
        <p:spPr>
          <a:xfrm>
            <a:off x="1528518" y="0"/>
            <a:ext cx="8880756" cy="620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04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93131-E216-44CF-ADD0-A373DF0E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98079" y="-38472"/>
            <a:ext cx="10018713" cy="876668"/>
          </a:xfrm>
        </p:spPr>
        <p:txBody>
          <a:bodyPr/>
          <a:lstStyle/>
          <a:p>
            <a:r>
              <a:rPr lang="de-DE" dirty="0"/>
              <a:t>Ein Beispiel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389E428-6FD2-49A5-AC51-136513DD29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EECE1"/>
              </a:clrFrom>
              <a:clrTo>
                <a:srgbClr val="EEECE1">
                  <a:alpha val="0"/>
                </a:srgbClr>
              </a:clrTo>
            </a:clrChange>
          </a:blip>
          <a:srcRect r="2713" b="7442"/>
          <a:stretch/>
        </p:blipFill>
        <p:spPr>
          <a:xfrm>
            <a:off x="1524000" y="0"/>
            <a:ext cx="8895907" cy="63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15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93131-E216-44CF-ADD0-A373DF0E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98079" y="-38472"/>
            <a:ext cx="10018713" cy="876668"/>
          </a:xfrm>
        </p:spPr>
        <p:txBody>
          <a:bodyPr/>
          <a:lstStyle/>
          <a:p>
            <a:r>
              <a:rPr lang="de-DE" dirty="0"/>
              <a:t>Ein Beispiel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70F82BC-5BFA-4C85-A4E7-B4ED90A998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EECE1"/>
              </a:clrFrom>
              <a:clrTo>
                <a:srgbClr val="EEECE1">
                  <a:alpha val="0"/>
                </a:srgbClr>
              </a:clrTo>
            </a:clrChange>
          </a:blip>
          <a:srcRect r="2729" b="7132"/>
          <a:stretch/>
        </p:blipFill>
        <p:spPr>
          <a:xfrm>
            <a:off x="1533125" y="10633"/>
            <a:ext cx="8897415" cy="636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67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93131-E216-44CF-ADD0-A373DF0E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98079" y="-38472"/>
            <a:ext cx="10018713" cy="876668"/>
          </a:xfrm>
        </p:spPr>
        <p:txBody>
          <a:bodyPr/>
          <a:lstStyle/>
          <a:p>
            <a:r>
              <a:rPr lang="de-DE" dirty="0"/>
              <a:t>Ein Beispiel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F40BE73-00FB-4336-887F-F28EFFE267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EECE1"/>
              </a:clrFrom>
              <a:clrTo>
                <a:srgbClr val="EEECE1">
                  <a:alpha val="0"/>
                </a:srgbClr>
              </a:clrTo>
            </a:clrChange>
          </a:blip>
          <a:srcRect r="2557" b="7702"/>
          <a:stretch/>
        </p:blipFill>
        <p:spPr>
          <a:xfrm>
            <a:off x="1527016" y="0"/>
            <a:ext cx="8904246" cy="632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19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93131-E216-44CF-ADD0-A373DF0E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98079" y="-38472"/>
            <a:ext cx="10018713" cy="876668"/>
          </a:xfrm>
        </p:spPr>
        <p:txBody>
          <a:bodyPr/>
          <a:lstStyle/>
          <a:p>
            <a:r>
              <a:rPr lang="de-DE" dirty="0"/>
              <a:t>Ein Beispiel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41F402B-A89A-49AC-871C-14DA5E2ADB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EECE1"/>
              </a:clrFrom>
              <a:clrTo>
                <a:srgbClr val="EEECE1">
                  <a:alpha val="0"/>
                </a:srgbClr>
              </a:clrTo>
            </a:clrChange>
          </a:blip>
          <a:srcRect r="3487" b="6822"/>
          <a:stretch/>
        </p:blipFill>
        <p:spPr>
          <a:xfrm>
            <a:off x="1516480" y="0"/>
            <a:ext cx="8839632" cy="639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81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908E-F7DD-4EBD-80C8-D80BAA5A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3" cy="672612"/>
          </a:xfrm>
        </p:spPr>
        <p:txBody>
          <a:bodyPr>
            <a:normAutofit fontScale="90000"/>
          </a:bodyPr>
          <a:lstStyle/>
          <a:p>
            <a:r>
              <a:rPr lang="de-DE" dirty="0"/>
              <a:t>Elektronische Signatur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AF59051-34B4-4C8E-A25C-8907E76D5FB8}"/>
              </a:ext>
            </a:extLst>
          </p:cNvPr>
          <p:cNvSpPr txBox="1"/>
          <p:nvPr/>
        </p:nvSpPr>
        <p:spPr>
          <a:xfrm>
            <a:off x="2104008" y="1651247"/>
            <a:ext cx="94902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</a:rPr>
              <a:t>Die Nachricht wird als Klartext übertragen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</a:rPr>
              <a:t>Auch bei sehr langen Nachrichten ist die Signatur relativ kurz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</a:rPr>
              <a:t>Die Signatur hat eine feste Länge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</a:rPr>
              <a:t>Die Signatur wird mit dem privaten Schlüssel des Absenders erstellt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</a:rPr>
              <a:t>Woher weiß ich, dass der private Schlüssel, mit dem die Signatur erstellt wurde, tatsächlich dem Absender gehört?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413468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908E-F7DD-4EBD-80C8-D80BAA5A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3" cy="672612"/>
          </a:xfrm>
        </p:spPr>
        <p:txBody>
          <a:bodyPr>
            <a:normAutofit fontScale="90000"/>
          </a:bodyPr>
          <a:lstStyle/>
          <a:p>
            <a:r>
              <a:rPr lang="de-DE" dirty="0"/>
              <a:t>Die Hashfunktion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AF59051-34B4-4C8E-A25C-8907E76D5FB8}"/>
              </a:ext>
            </a:extLst>
          </p:cNvPr>
          <p:cNvSpPr txBox="1"/>
          <p:nvPr/>
        </p:nvSpPr>
        <p:spPr>
          <a:xfrm>
            <a:off x="2104008" y="1651247"/>
            <a:ext cx="949022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Anforderungen:</a:t>
            </a:r>
            <a:br>
              <a:rPr lang="de-DE" sz="2000" dirty="0"/>
            </a:br>
            <a:r>
              <a:rPr lang="de-DE" sz="2000" dirty="0"/>
              <a:t>– Kann auf beliebig lange Nachrichten angewendet werden</a:t>
            </a:r>
            <a:br>
              <a:rPr lang="de-DE" sz="2000" dirty="0"/>
            </a:br>
            <a:r>
              <a:rPr lang="de-DE" sz="2000" dirty="0"/>
              <a:t>– Bildet die Nachricht auf einen „kurzen“ Wert fester Länge ab</a:t>
            </a:r>
            <a:br>
              <a:rPr lang="de-DE" sz="2000" dirty="0"/>
            </a:br>
            <a:r>
              <a:rPr lang="de-DE" sz="2000" dirty="0"/>
              <a:t>– Jedes Bit der Nachricht geht in die Berechnung des Hashwertes ein</a:t>
            </a:r>
            <a:br>
              <a:rPr lang="de-DE" sz="2000" dirty="0"/>
            </a:b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jede Änderung an der Nachricht, ändert auch den Hashwert</a:t>
            </a:r>
            <a:br>
              <a:rPr lang="de-DE" sz="2000" dirty="0"/>
            </a:br>
            <a:r>
              <a:rPr lang="de-DE" sz="2000" dirty="0"/>
              <a:t>– Kollisionsresistenz: Es ist sehr schwierig zu einer Nachricht eine zweite zu finden, die den gleichen Hashwert hat</a:t>
            </a:r>
            <a:br>
              <a:rPr lang="de-DE" sz="2000" dirty="0"/>
            </a:br>
            <a:r>
              <a:rPr lang="de-DE" sz="2000" dirty="0"/>
              <a:t>– Einwegfunktion</a:t>
            </a:r>
            <a:br>
              <a:rPr lang="de-DE" sz="2000" dirty="0"/>
            </a:b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Erzeugt eine Art Fingerabdruck einer Nachricht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Beispiele: </a:t>
            </a:r>
            <a:br>
              <a:rPr lang="de-DE" sz="2000" dirty="0"/>
            </a:br>
            <a:r>
              <a:rPr lang="de-DE" sz="2000" dirty="0"/>
              <a:t>– MD-5, SHA-1 (vgl. </a:t>
            </a:r>
            <a:r>
              <a:rPr lang="de-DE" sz="2000" dirty="0">
                <a:hlinkClick r:id="rId2"/>
              </a:rPr>
              <a:t>https://www.md5-generator.de/</a:t>
            </a:r>
            <a:r>
              <a:rPr lang="de-DE" sz="2000" dirty="0"/>
              <a:t>)</a:t>
            </a:r>
            <a:br>
              <a:rPr lang="de-DE" sz="2000" dirty="0"/>
            </a:br>
            <a:r>
              <a:rPr lang="de-DE" sz="2000" dirty="0"/>
              <a:t>– Verarbeiten die Bits der Nachrichten blockweise in mehreren Runden</a:t>
            </a:r>
            <a:br>
              <a:rPr lang="de-DE" dirty="0"/>
            </a:b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259030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908E-F7DD-4EBD-80C8-D80BAA5A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3" cy="672612"/>
          </a:xfrm>
        </p:spPr>
        <p:txBody>
          <a:bodyPr>
            <a:normAutofit fontScale="90000"/>
          </a:bodyPr>
          <a:lstStyle/>
          <a:p>
            <a:r>
              <a:rPr lang="de-DE" dirty="0"/>
              <a:t>Überprüfen der Signatur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42C667B-B15C-480B-93EA-8F1A921882B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DEBE1"/>
              </a:clrFrom>
              <a:clrTo>
                <a:srgbClr val="EDEBE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0471" y="1358414"/>
            <a:ext cx="8679249" cy="517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77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908E-F7DD-4EBD-80C8-D80BAA5A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3" y="685801"/>
            <a:ext cx="10018713" cy="1222897"/>
          </a:xfrm>
        </p:spPr>
        <p:txBody>
          <a:bodyPr>
            <a:normAutofit fontScale="90000"/>
          </a:bodyPr>
          <a:lstStyle/>
          <a:p>
            <a:r>
              <a:rPr lang="de-DE" dirty="0"/>
              <a:t>Das Problem mit den </a:t>
            </a:r>
            <a:br>
              <a:rPr lang="de-DE" dirty="0"/>
            </a:br>
            <a:r>
              <a:rPr lang="de-DE" dirty="0"/>
              <a:t>öffentlichen Schlüsseln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AF59051-34B4-4C8E-A25C-8907E76D5FB8}"/>
              </a:ext>
            </a:extLst>
          </p:cNvPr>
          <p:cNvSpPr txBox="1"/>
          <p:nvPr/>
        </p:nvSpPr>
        <p:spPr>
          <a:xfrm>
            <a:off x="2012797" y="2166152"/>
            <a:ext cx="94902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Ein öffentlicher Schlüssel kann unter einem beliebigen Namen erzeugt werden.</a:t>
            </a:r>
          </a:p>
          <a:p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Woher weiß ich, dass der öffentliche Schlüssel tatsächlich dem angegebenen Absender gehört?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Lösung: Zertifikate</a:t>
            </a:r>
            <a:br>
              <a:rPr lang="de-DE" sz="2800" dirty="0"/>
            </a:b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272630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908E-F7DD-4EBD-80C8-D80BAA5A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3" cy="672612"/>
          </a:xfrm>
        </p:spPr>
        <p:txBody>
          <a:bodyPr>
            <a:normAutofit fontScale="90000"/>
          </a:bodyPr>
          <a:lstStyle/>
          <a:p>
            <a:r>
              <a:rPr lang="de-DE" dirty="0"/>
              <a:t>Das Zertifikat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AF59051-34B4-4C8E-A25C-8907E76D5FB8}"/>
              </a:ext>
            </a:extLst>
          </p:cNvPr>
          <p:cNvSpPr txBox="1"/>
          <p:nvPr/>
        </p:nvSpPr>
        <p:spPr>
          <a:xfrm>
            <a:off x="2104008" y="1651247"/>
            <a:ext cx="94902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Beglaubigung, dass öffentlicher Schlüssel dem angegebenen Eigentümer gehört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Wird erstellt von einer vertrauenswürdigen Zertifizierungsstelle (</a:t>
            </a:r>
            <a:r>
              <a:rPr lang="de-DE" sz="2400" dirty="0" err="1"/>
              <a:t>TrustCenter</a:t>
            </a:r>
            <a:r>
              <a:rPr lang="de-DE" sz="2400" dirty="0"/>
              <a:t>, </a:t>
            </a:r>
            <a:r>
              <a:rPr lang="de-DE" sz="2400" dirty="0" err="1"/>
              <a:t>CertificationAuthority</a:t>
            </a:r>
            <a:r>
              <a:rPr lang="de-DE" sz="2400" dirty="0"/>
              <a:t> CA), z. B. </a:t>
            </a:r>
            <a:r>
              <a:rPr lang="de-DE" sz="2400" dirty="0" err="1"/>
              <a:t>Verisign</a:t>
            </a:r>
            <a:r>
              <a:rPr lang="de-DE" sz="2400" dirty="0"/>
              <a:t>, Telekom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Erfordert einen persönlichen Besuch bei der CA mit dem öffentlichen Schlüssel und entsprechenden Ausweisdokumenten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CAs sind hierarchisch organisiert</a:t>
            </a:r>
            <a:br>
              <a:rPr lang="de-DE" dirty="0"/>
            </a:b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276511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93131-E216-44CF-ADD0-A373DF0E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3" y="685803"/>
            <a:ext cx="10018713" cy="876668"/>
          </a:xfrm>
        </p:spPr>
        <p:txBody>
          <a:bodyPr/>
          <a:lstStyle/>
          <a:p>
            <a:r>
              <a:rPr lang="de-DE" dirty="0"/>
              <a:t>Das Zertifikat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B9B6A2EE-05C6-4826-B2AB-5EABFD047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EEECE1"/>
              </a:clrFrom>
              <a:clrTo>
                <a:srgbClr val="EEECE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0375" y="1562471"/>
            <a:ext cx="5692690" cy="467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3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93131-E216-44CF-ADD0-A373DF0E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3" y="685803"/>
            <a:ext cx="10018713" cy="876668"/>
          </a:xfrm>
        </p:spPr>
        <p:txBody>
          <a:bodyPr/>
          <a:lstStyle/>
          <a:p>
            <a:r>
              <a:rPr lang="de-DE" dirty="0"/>
              <a:t>Das Zertifikat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B9B6A2EE-05C6-4826-B2AB-5EABFD047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EEECE1"/>
              </a:clrFrom>
              <a:clrTo>
                <a:srgbClr val="EEECE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0375" y="1562471"/>
            <a:ext cx="5692690" cy="467705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7483286-7ACB-4574-AD52-45D33E2FEF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EECE1"/>
              </a:clrFrom>
              <a:clrTo>
                <a:srgbClr val="EEECE1">
                  <a:alpha val="0"/>
                </a:srgbClr>
              </a:clrTo>
            </a:clrChange>
          </a:blip>
          <a:srcRect l="1476" r="1"/>
          <a:stretch/>
        </p:blipFill>
        <p:spPr>
          <a:xfrm>
            <a:off x="7996431" y="1462257"/>
            <a:ext cx="2646760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49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93131-E216-44CF-ADD0-A373DF0E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98079" y="-38472"/>
            <a:ext cx="10018713" cy="876668"/>
          </a:xfrm>
        </p:spPr>
        <p:txBody>
          <a:bodyPr/>
          <a:lstStyle/>
          <a:p>
            <a:r>
              <a:rPr lang="de-DE" dirty="0"/>
              <a:t>Ein Beispiel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1CB3F68-1EB6-4558-92C5-23DB5A0751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EECE1"/>
              </a:clrFrom>
              <a:clrTo>
                <a:srgbClr val="EEECE1">
                  <a:alpha val="0"/>
                </a:srgbClr>
              </a:clrTo>
            </a:clrChange>
          </a:blip>
          <a:srcRect t="15602"/>
          <a:stretch/>
        </p:blipFill>
        <p:spPr>
          <a:xfrm>
            <a:off x="2149584" y="1162974"/>
            <a:ext cx="8088140" cy="495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2507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ushVTI">
  <a:themeElements>
    <a:clrScheme name="AnalogousFromLightSeed_2SEEDS">
      <a:dk1>
        <a:srgbClr val="000000"/>
      </a:dk1>
      <a:lt1>
        <a:srgbClr val="FFFFFF"/>
      </a:lt1>
      <a:dk2>
        <a:srgbClr val="2C301B"/>
      </a:dk2>
      <a:lt2>
        <a:srgbClr val="EFEFF2"/>
      </a:lt2>
      <a:accent1>
        <a:srgbClr val="97A84F"/>
      </a:accent1>
      <a:accent2>
        <a:srgbClr val="B09E62"/>
      </a:accent2>
      <a:accent3>
        <a:srgbClr val="80AC65"/>
      </a:accent3>
      <a:accent4>
        <a:srgbClr val="53B0A0"/>
      </a:accent4>
      <a:accent5>
        <a:srgbClr val="4CABC9"/>
      </a:accent5>
      <a:accent6>
        <a:srgbClr val="658BD4"/>
      </a:accent6>
      <a:hlink>
        <a:srgbClr val="8B80BA"/>
      </a:hlink>
      <a:folHlink>
        <a:srgbClr val="878787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D192145473081449FA68FB1628F9113" ma:contentTypeVersion="31" ma:contentTypeDescription="Ein neues Dokument erstellen." ma:contentTypeScope="" ma:versionID="fe8e471e2849b20537407855d167b010">
  <xsd:schema xmlns:xsd="http://www.w3.org/2001/XMLSchema" xmlns:xs="http://www.w3.org/2001/XMLSchema" xmlns:p="http://schemas.microsoft.com/office/2006/metadata/properties" xmlns:ns3="adb3f752-358c-46a5-bd68-15e97840a8f9" xmlns:ns4="0e7e640f-bdcb-4d9c-a2f4-32ec2fe6bd81" targetNamespace="http://schemas.microsoft.com/office/2006/metadata/properties" ma:root="true" ma:fieldsID="9d9e53200ee0da9766671ee67986805f" ns3:_="" ns4:_="">
    <xsd:import namespace="adb3f752-358c-46a5-bd68-15e97840a8f9"/>
    <xsd:import namespace="0e7e640f-bdcb-4d9c-a2f4-32ec2fe6bd81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ath_Settin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Distribution_Groups" minOccurs="0"/>
                <xsd:element ref="ns3:LMS_Mappin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b3f752-358c-46a5-bd68-15e97840a8f9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5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2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3" nillable="true" ma:displayName="Is Collaboration Space Locked" ma:internalName="Is_Collaboration_Space_Locked">
      <xsd:simpleType>
        <xsd:restriction base="dms:Boolean"/>
      </xsd:simpleType>
    </xsd:element>
    <xsd:element name="IsNotebookLocked" ma:index="24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2" nillable="true" ma:displayName="MediaServiceDateTaken" ma:hidden="true" ma:internalName="MediaServiceDateTaken" ma:readOnly="true">
      <xsd:simpleType>
        <xsd:restriction base="dms:Text"/>
      </xsd:simpleType>
    </xsd:element>
    <xsd:element name="Math_Settings" ma:index="33" nillable="true" ma:displayName="Math Settings" ma:internalName="Math_Settings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6" nillable="true" ma:displayName="Location" ma:internalName="MediaServiceLocation" ma:readOnly="true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7e640f-bdcb-4d9c-a2f4-32ec2fe6bd81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adb3f752-358c-46a5-bd68-15e97840a8f9" xsi:nil="true"/>
    <Math_Settings xmlns="adb3f752-358c-46a5-bd68-15e97840a8f9" xsi:nil="true"/>
    <Invited_Teachers xmlns="adb3f752-358c-46a5-bd68-15e97840a8f9" xsi:nil="true"/>
    <IsNotebookLocked xmlns="adb3f752-358c-46a5-bd68-15e97840a8f9" xsi:nil="true"/>
    <Students xmlns="adb3f752-358c-46a5-bd68-15e97840a8f9">
      <UserInfo>
        <DisplayName/>
        <AccountId xsi:nil="true"/>
        <AccountType/>
      </UserInfo>
    </Students>
    <Templates xmlns="adb3f752-358c-46a5-bd68-15e97840a8f9" xsi:nil="true"/>
    <LMS_Mappings xmlns="adb3f752-358c-46a5-bd68-15e97840a8f9" xsi:nil="true"/>
    <NotebookType xmlns="adb3f752-358c-46a5-bd68-15e97840a8f9" xsi:nil="true"/>
    <Teachers xmlns="adb3f752-358c-46a5-bd68-15e97840a8f9">
      <UserInfo>
        <DisplayName/>
        <AccountId xsi:nil="true"/>
        <AccountType/>
      </UserInfo>
    </Teachers>
    <Student_Groups xmlns="adb3f752-358c-46a5-bd68-15e97840a8f9">
      <UserInfo>
        <DisplayName/>
        <AccountId xsi:nil="true"/>
        <AccountType/>
      </UserInfo>
    </Student_Groups>
    <AppVersion xmlns="adb3f752-358c-46a5-bd68-15e97840a8f9" xsi:nil="true"/>
    <Owner xmlns="adb3f752-358c-46a5-bd68-15e97840a8f9">
      <UserInfo>
        <DisplayName/>
        <AccountId xsi:nil="true"/>
        <AccountType/>
      </UserInfo>
    </Owner>
    <Distribution_Groups xmlns="adb3f752-358c-46a5-bd68-15e97840a8f9" xsi:nil="true"/>
    <Has_Teacher_Only_SectionGroup xmlns="adb3f752-358c-46a5-bd68-15e97840a8f9" xsi:nil="true"/>
    <FolderType xmlns="adb3f752-358c-46a5-bd68-15e97840a8f9" xsi:nil="true"/>
    <CultureName xmlns="adb3f752-358c-46a5-bd68-15e97840a8f9" xsi:nil="true"/>
    <DefaultSectionNames xmlns="adb3f752-358c-46a5-bd68-15e97840a8f9" xsi:nil="true"/>
    <Is_Collaboration_Space_Locked xmlns="adb3f752-358c-46a5-bd68-15e97840a8f9" xsi:nil="true"/>
    <TeamsChannelId xmlns="adb3f752-358c-46a5-bd68-15e97840a8f9" xsi:nil="true"/>
    <Invited_Students xmlns="adb3f752-358c-46a5-bd68-15e97840a8f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7CADE2-7C9A-4203-9A05-ED0CEFE534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b3f752-358c-46a5-bd68-15e97840a8f9"/>
    <ds:schemaRef ds:uri="0e7e640f-bdcb-4d9c-a2f4-32ec2fe6bd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1D5D54-BF0A-406B-8476-8AF0F9A2ED2B}">
  <ds:schemaRefs>
    <ds:schemaRef ds:uri="adb3f752-358c-46a5-bd68-15e97840a8f9"/>
    <ds:schemaRef ds:uri="http://purl.org/dc/elements/1.1/"/>
    <ds:schemaRef ds:uri="http://purl.org/dc/terms/"/>
    <ds:schemaRef ds:uri="0e7e640f-bdcb-4d9c-a2f4-32ec2fe6bd81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D8345D5-C019-4BF1-B73F-0EBE3B0EEE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Breitbild</PresentationFormat>
  <Paragraphs>44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Corbel</vt:lpstr>
      <vt:lpstr>Elephant</vt:lpstr>
      <vt:lpstr>BrushVTI</vt:lpstr>
      <vt:lpstr>Parallax</vt:lpstr>
      <vt:lpstr>Asymmetrische Verschlüsselung</vt:lpstr>
      <vt:lpstr>Elektronische Signatur</vt:lpstr>
      <vt:lpstr>Die Hashfunktion</vt:lpstr>
      <vt:lpstr>Überprüfen der Signatur</vt:lpstr>
      <vt:lpstr>Das Problem mit den  öffentlichen Schlüsseln</vt:lpstr>
      <vt:lpstr>Das Zertifikat</vt:lpstr>
      <vt:lpstr>Das Zertifikat</vt:lpstr>
      <vt:lpstr>Das Zertifikat</vt:lpstr>
      <vt:lpstr>Ein Beispiel</vt:lpstr>
      <vt:lpstr>Ein Beispiel</vt:lpstr>
      <vt:lpstr>Ein Beispiel</vt:lpstr>
      <vt:lpstr>Ein Beispiel</vt:lpstr>
      <vt:lpstr>Ein Beispiel</vt:lpstr>
      <vt:lpstr>Ein Beispiel</vt:lpstr>
      <vt:lpstr>Ein Beispiel</vt:lpstr>
      <vt:lpstr>Ein Beispiel</vt:lpstr>
      <vt:lpstr>Ein Beispiel</vt:lpstr>
      <vt:lpstr>Ein Beispiel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Asymmetrische Verschlüsselung</dc:title>
  <dc:creator>Jens Kaufmann</dc:creator>
  <cp:lastModifiedBy>Jens Kaufmann</cp:lastModifiedBy>
  <cp:revision>15</cp:revision>
  <dcterms:created xsi:type="dcterms:W3CDTF">2020-06-07T17:57:35Z</dcterms:created>
  <dcterms:modified xsi:type="dcterms:W3CDTF">2020-06-10T10:56:05Z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0x010100CD192145473081449FA68FB1628F9113</vt:lpwstr>
  </property>
</Properties>
</file>